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9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1" autoAdjust="0"/>
    <p:restoredTop sz="86392" autoAdjust="0"/>
  </p:normalViewPr>
  <p:slideViewPr>
    <p:cSldViewPr>
      <p:cViewPr varScale="1">
        <p:scale>
          <a:sx n="60" d="100"/>
          <a:sy n="60" d="100"/>
        </p:scale>
        <p:origin x="-3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1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9C254-6348-4D89-A765-98B48420DAA9}" type="datetimeFigureOut">
              <a:rPr lang="en-US" smtClean="0"/>
              <a:pPr/>
              <a:t>1/27/2009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09BC9-2888-401B-91E0-49074250E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09BC9-2888-401B-91E0-49074250E7E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IP, IP-1, E, P</a:t>
            </a:r>
            <a:r>
              <a:rPr lang="en-US" baseline="0" dirty="0" smtClean="0"/>
              <a:t> are all permutations from D(size) </a:t>
            </a:r>
            <a:r>
              <a:rPr lang="en-US" baseline="0" dirty="0" smtClean="0">
                <a:sym typeface="Wingdings" pitchFamily="2" charset="2"/>
              </a:rPr>
              <a:t> D’(size’)</a:t>
            </a:r>
          </a:p>
          <a:p>
            <a:r>
              <a:rPr lang="en-US" baseline="0" dirty="0" smtClean="0">
                <a:sym typeface="Wingdings" pitchFamily="2" charset="2"/>
              </a:rPr>
              <a:t>Perm(Data, </a:t>
            </a:r>
            <a:r>
              <a:rPr lang="en-US" baseline="0" dirty="0" err="1" smtClean="0">
                <a:sym typeface="Wingdings" pitchFamily="2" charset="2"/>
              </a:rPr>
              <a:t>insize</a:t>
            </a:r>
            <a:r>
              <a:rPr lang="en-US" baseline="0" dirty="0" smtClean="0">
                <a:sym typeface="Wingdings" pitchFamily="2" charset="2"/>
              </a:rPr>
              <a:t>, outsize, Map)</a:t>
            </a:r>
          </a:p>
          <a:p>
            <a:endParaRPr lang="en-US" dirty="0" smtClean="0"/>
          </a:p>
          <a:p>
            <a:r>
              <a:rPr lang="en-US" dirty="0" smtClean="0"/>
              <a:t>Figure shows 8 bytes (rows) with 8 bits (cols)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means </a:t>
            </a:r>
            <a:r>
              <a:rPr lang="en-US" dirty="0" err="1" smtClean="0"/>
              <a:t>IP:position</a:t>
            </a:r>
            <a:r>
              <a:rPr lang="en-US" dirty="0" smtClean="0"/>
              <a:t> 58 </a:t>
            </a:r>
            <a:r>
              <a:rPr lang="en-US" dirty="0" smtClean="0">
                <a:sym typeface="Wingdings" pitchFamily="2" charset="2"/>
              </a:rPr>
              <a:t> position</a:t>
            </a:r>
            <a:r>
              <a:rPr lang="en-US" baseline="0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1, </a:t>
            </a:r>
            <a:r>
              <a:rPr lang="en-US" dirty="0" err="1" smtClean="0">
                <a:sym typeface="Wingdings" pitchFamily="2" charset="2"/>
              </a:rPr>
              <a:t>IP:position</a:t>
            </a:r>
            <a:r>
              <a:rPr lang="en-US" baseline="0" dirty="0" smtClean="0">
                <a:sym typeface="Wingdings" pitchFamily="2" charset="2"/>
              </a:rPr>
              <a:t> 2  position 50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IP:position</a:t>
            </a:r>
            <a:r>
              <a:rPr lang="en-US" baseline="0" dirty="0" smtClean="0">
                <a:sym typeface="Wingdings" pitchFamily="2" charset="2"/>
              </a:rPr>
              <a:t> 1  position 40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09BC9-2888-401B-91E0-49074250E7E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B311-4CF9-4A83-BFB2-F52E84B3E110}" type="datetimeFigureOut">
              <a:rPr lang="en-US" smtClean="0"/>
              <a:pPr/>
              <a:t>1/27/2009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35281C4-2CD0-4DA6-8B32-12ADEF26F6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B311-4CF9-4A83-BFB2-F52E84B3E110}" type="datetimeFigureOut">
              <a:rPr lang="en-US" smtClean="0"/>
              <a:pPr/>
              <a:t>1/27/2009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81C4-2CD0-4DA6-8B32-12ADEF26F6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B311-4CF9-4A83-BFB2-F52E84B3E110}" type="datetimeFigureOut">
              <a:rPr lang="en-US" smtClean="0"/>
              <a:pPr/>
              <a:t>1/27/2009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81C4-2CD0-4DA6-8B32-12ADEF26F6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B311-4CF9-4A83-BFB2-F52E84B3E110}" type="datetimeFigureOut">
              <a:rPr lang="en-US" smtClean="0"/>
              <a:pPr/>
              <a:t>1/27/2009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81C4-2CD0-4DA6-8B32-12ADEF26F6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B311-4CF9-4A83-BFB2-F52E84B3E110}" type="datetimeFigureOut">
              <a:rPr lang="en-US" smtClean="0"/>
              <a:pPr/>
              <a:t>1/27/2009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35281C4-2CD0-4DA6-8B32-12ADEF26F6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B311-4CF9-4A83-BFB2-F52E84B3E110}" type="datetimeFigureOut">
              <a:rPr lang="en-US" smtClean="0"/>
              <a:pPr/>
              <a:t>1/27/2009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81C4-2CD0-4DA6-8B32-12ADEF26F6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B311-4CF9-4A83-BFB2-F52E84B3E110}" type="datetimeFigureOut">
              <a:rPr lang="en-US" smtClean="0"/>
              <a:pPr/>
              <a:t>1/27/2009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81C4-2CD0-4DA6-8B32-12ADEF26F6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B311-4CF9-4A83-BFB2-F52E84B3E110}" type="datetimeFigureOut">
              <a:rPr lang="en-US" smtClean="0"/>
              <a:pPr/>
              <a:t>1/27/2009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81C4-2CD0-4DA6-8B32-12ADEF26F6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B311-4CF9-4A83-BFB2-F52E84B3E110}" type="datetimeFigureOut">
              <a:rPr lang="en-US" smtClean="0"/>
              <a:pPr/>
              <a:t>1/27/2009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81C4-2CD0-4DA6-8B32-12ADEF26F6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B311-4CF9-4A83-BFB2-F52E84B3E110}" type="datetimeFigureOut">
              <a:rPr lang="en-US" smtClean="0"/>
              <a:pPr/>
              <a:t>1/27/2009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81C4-2CD0-4DA6-8B32-12ADEF26F6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B311-4CF9-4A83-BFB2-F52E84B3E110}" type="datetimeFigureOut">
              <a:rPr lang="en-US" smtClean="0"/>
              <a:pPr/>
              <a:t>1/27/2009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35281C4-2CD0-4DA6-8B32-12ADEF26F6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1BB311-4CF9-4A83-BFB2-F52E84B3E110}" type="datetimeFigureOut">
              <a:rPr lang="en-US" smtClean="0"/>
              <a:pPr/>
              <a:t>1/27/2009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35281C4-2CD0-4DA6-8B32-12ADEF26F6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CPTR 427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Programming DES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to 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Simple Ops</a:t>
            </a:r>
          </a:p>
          <a:p>
            <a:pPr lvl="1"/>
            <a:r>
              <a:rPr lang="en-US" dirty="0" smtClean="0"/>
              <a:t>Permutations</a:t>
            </a:r>
            <a:r>
              <a:rPr lang="en-US" baseline="0" dirty="0" smtClean="0"/>
              <a:t> (with expansion or contraction + odd sizes) </a:t>
            </a:r>
          </a:p>
          <a:p>
            <a:pPr lvl="1"/>
            <a:r>
              <a:rPr lang="en-US" baseline="0" dirty="0" smtClean="0"/>
              <a:t>Separate </a:t>
            </a:r>
            <a:r>
              <a:rPr lang="en-US" b="1" baseline="0" dirty="0" smtClean="0"/>
              <a:t>left circular shifts </a:t>
            </a:r>
            <a:r>
              <a:rPr lang="en-US" baseline="0" dirty="0" smtClean="0"/>
              <a:t>within a 64 bit long/UInt64</a:t>
            </a:r>
          </a:p>
          <a:p>
            <a:pPr lvl="1"/>
            <a:r>
              <a:rPr lang="en-US" dirty="0" smtClean="0"/>
              <a:t>Swaps (first 32 bits for second 32 bits)</a:t>
            </a:r>
          </a:p>
          <a:p>
            <a:pPr lvl="1"/>
            <a:r>
              <a:rPr lang="en-US" dirty="0" smtClean="0"/>
              <a:t>XOR (Native)</a:t>
            </a:r>
          </a:p>
          <a:p>
            <a:pPr lvl="1"/>
            <a:r>
              <a:rPr lang="en-US" dirty="0" smtClean="0"/>
              <a:t>S-Box Operations</a:t>
            </a:r>
          </a:p>
          <a:p>
            <a:r>
              <a:rPr lang="en-US" dirty="0" smtClean="0"/>
              <a:t>Named Ops</a:t>
            </a:r>
          </a:p>
          <a:p>
            <a:pPr lvl="1"/>
            <a:r>
              <a:rPr lang="en-US" dirty="0" smtClean="0"/>
              <a:t>Data: IP and IP</a:t>
            </a:r>
            <a:r>
              <a:rPr lang="en-US" baseline="30000" dirty="0" smtClean="0"/>
              <a:t>-1</a:t>
            </a:r>
            <a:r>
              <a:rPr lang="en-US" dirty="0" smtClean="0"/>
              <a:t>, E, S-Box, P, XOR </a:t>
            </a:r>
          </a:p>
          <a:p>
            <a:pPr lvl="1"/>
            <a:r>
              <a:rPr lang="en-US" dirty="0" smtClean="0"/>
              <a:t>Key: PC-1, PC-2, XOR, Left Circular shifts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24225" y="838200"/>
            <a:ext cx="58197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001000" cy="4572000"/>
          </a:xfrm>
        </p:spPr>
        <p:txBody>
          <a:bodyPr/>
          <a:lstStyle/>
          <a:p>
            <a:r>
              <a:rPr lang="en-US" dirty="0" smtClean="0"/>
              <a:t>Defined by</a:t>
            </a:r>
          </a:p>
          <a:p>
            <a:pPr lvl="1"/>
            <a:r>
              <a:rPr lang="en-US" dirty="0" smtClean="0"/>
              <a:t>Data Input </a:t>
            </a:r>
          </a:p>
          <a:p>
            <a:pPr lvl="1"/>
            <a:r>
              <a:rPr lang="en-US" dirty="0" smtClean="0"/>
              <a:t>Size of input data</a:t>
            </a:r>
          </a:p>
          <a:p>
            <a:pPr lvl="1"/>
            <a:r>
              <a:rPr lang="en-US" dirty="0" smtClean="0"/>
              <a:t>Data Output</a:t>
            </a:r>
          </a:p>
          <a:p>
            <a:pPr lvl="1"/>
            <a:r>
              <a:rPr lang="en-US" dirty="0" smtClean="0"/>
              <a:t>Size of output data</a:t>
            </a:r>
          </a:p>
          <a:p>
            <a:pPr lvl="1"/>
            <a:r>
              <a:rPr lang="en-US" dirty="0" smtClean="0"/>
              <a:t>Mapping: input </a:t>
            </a:r>
            <a:r>
              <a:rPr lang="en-US" sz="1400" dirty="0" smtClean="0"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/>
              <a:t>output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That takes care of IP, IP</a:t>
            </a:r>
            <a:r>
              <a:rPr lang="en-US" baseline="30000" dirty="0" smtClean="0"/>
              <a:t>-1</a:t>
            </a:r>
            <a:r>
              <a:rPr lang="en-US" dirty="0" smtClean="0"/>
              <a:t>, E, P, PC-1, PC-2</a:t>
            </a:r>
          </a:p>
          <a:p>
            <a:r>
              <a:rPr lang="en-US" dirty="0" smtClean="0"/>
              <a:t>Leaving: S-Box, Left Circular Shifts, swap32 and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XOR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4114800"/>
            <a:ext cx="8153400" cy="430887"/>
          </a:xfrm>
          <a:prstGeom prst="rect">
            <a:avLst/>
          </a:prstGeom>
          <a:solidFill>
            <a:schemeClr val="accent1">
              <a:alpha val="25000"/>
            </a:schemeClr>
          </a:solidFill>
          <a:scene3d>
            <a:camera prst="orthographicFront"/>
            <a:lightRig rig="threePt" dir="t"/>
          </a:scene3d>
          <a:sp3d extrusionH="76200" prstMaterial="matte">
            <a:bevelT/>
            <a:bevelB/>
            <a:extrusionClr>
              <a:schemeClr val="accent1"/>
            </a:extrusion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Arial" pitchFamily="34" charset="0"/>
                <a:cs typeface="Arial" pitchFamily="34" charset="0"/>
              </a:rPr>
              <a:t>public UInt64 perm(UInt64 input,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insize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outsize,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[] map)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Permutation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Move a bit from position x in the input to position y in </a:t>
            </a:r>
            <a:r>
              <a:rPr lang="en-US" smtClean="0"/>
              <a:t>the output.		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rest of the Ops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447800"/>
            <a:ext cx="7696200" cy="430887"/>
          </a:xfrm>
          <a:prstGeom prst="rect">
            <a:avLst/>
          </a:prstGeom>
          <a:solidFill>
            <a:schemeClr val="accent1">
              <a:alpha val="25000"/>
            </a:schemeClr>
          </a:solidFill>
          <a:scene3d>
            <a:camera prst="orthographicFront"/>
            <a:lightRig rig="threePt" dir="t"/>
          </a:scene3d>
          <a:sp3d extrusionH="76200" prstMaterial="matte">
            <a:bevelT/>
            <a:bevelB/>
            <a:extrusionClr>
              <a:schemeClr val="accent1"/>
            </a:extrusionClr>
          </a:sp3d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public UInt64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l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eftShift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(UInt64 input,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shiftAmount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931313"/>
            <a:ext cx="7696200" cy="430887"/>
          </a:xfrm>
          <a:prstGeom prst="rect">
            <a:avLst/>
          </a:prstGeom>
          <a:solidFill>
            <a:schemeClr val="accent1">
              <a:alpha val="25000"/>
            </a:schemeClr>
          </a:solidFill>
          <a:scene3d>
            <a:camera prst="orthographicFront"/>
            <a:lightRig rig="threePt" dir="t"/>
          </a:scene3d>
          <a:sp3d extrusionH="76200" prstMaterial="matte">
            <a:bevelT/>
            <a:bevelB/>
            <a:extrusionClr>
              <a:schemeClr val="accent1"/>
            </a:extrusionClr>
          </a:sp3d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public UInt64 swap32(UInt64 input)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438400"/>
            <a:ext cx="7696200" cy="430887"/>
          </a:xfrm>
          <a:prstGeom prst="rect">
            <a:avLst/>
          </a:prstGeom>
          <a:solidFill>
            <a:schemeClr val="accent1">
              <a:alpha val="25000"/>
            </a:schemeClr>
          </a:solidFill>
          <a:scene3d>
            <a:camera prst="orthographicFront"/>
            <a:lightRig rig="threePt" dir="t"/>
          </a:scene3d>
          <a:sp3d extrusionH="76200" prstMaterial="matte">
            <a:bevelT/>
            <a:bevelB/>
            <a:extrusionClr>
              <a:schemeClr val="accent1"/>
            </a:extrusionClr>
          </a:sp3d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public UInt64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sBox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(UInt64 input)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all together…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entire goal of this project is for you to put this together using the instructions from the Stallings textbook.</a:t>
            </a:r>
            <a:endParaRPr lang="en-US" dirty="0"/>
          </a:p>
          <a:p>
            <a:r>
              <a:rPr lang="en-US" dirty="0" smtClean="0"/>
              <a:t>Use the notes and the program skeleton provided!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Top</a:t>
            </a:r>
            <a:r>
              <a:rPr lang="en-US" baseline="0" dirty="0" smtClean="0"/>
              <a:t> Level Design</a:t>
            </a:r>
          </a:p>
          <a:p>
            <a:r>
              <a:rPr lang="en-US" baseline="0" dirty="0" smtClean="0"/>
              <a:t>Design Decisions</a:t>
            </a:r>
          </a:p>
          <a:p>
            <a:r>
              <a:rPr lang="en-US" baseline="0" dirty="0" smtClean="0"/>
              <a:t>Operations to write</a:t>
            </a:r>
          </a:p>
          <a:p>
            <a:r>
              <a:rPr lang="en-US" baseline="0" dirty="0" smtClean="0"/>
              <a:t>Putting it together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Top Level Design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27320" y="152400"/>
            <a:ext cx="3124200" cy="65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" name="Group 7"/>
          <p:cNvGrpSpPr/>
          <p:nvPr/>
        </p:nvGrpSpPr>
        <p:grpSpPr>
          <a:xfrm>
            <a:off x="914400" y="1524000"/>
            <a:ext cx="5105400" cy="999530"/>
            <a:chOff x="914400" y="1524000"/>
            <a:chExt cx="5105400" cy="999530"/>
          </a:xfrm>
        </p:grpSpPr>
        <p:sp>
          <p:nvSpPr>
            <p:cNvPr id="5" name="TextBox 4"/>
            <p:cNvSpPr txBox="1"/>
            <p:nvPr/>
          </p:nvSpPr>
          <p:spPr>
            <a:xfrm>
              <a:off x="914400" y="1600200"/>
              <a:ext cx="3733800" cy="92333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Depending on whether we are encrypting or decrypting we set the input files accordingly.</a:t>
              </a:r>
              <a:endParaRPr lang="en-US" dirty="0"/>
            </a:p>
          </p:txBody>
        </p:sp>
        <p:cxnSp>
          <p:nvCxnSpPr>
            <p:cNvPr id="7" name="Straight Arrow Connector 6"/>
            <p:cNvCxnSpPr>
              <a:stCxn id="5" idx="3"/>
            </p:cNvCxnSpPr>
            <p:nvPr/>
          </p:nvCxnSpPr>
          <p:spPr>
            <a:xfrm flipV="1">
              <a:off x="4648200" y="1524000"/>
              <a:ext cx="1371600" cy="5378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914400" y="2590800"/>
            <a:ext cx="5105400" cy="1295400"/>
            <a:chOff x="914400" y="2590800"/>
            <a:chExt cx="5105400" cy="1295400"/>
          </a:xfrm>
        </p:grpSpPr>
        <p:sp>
          <p:nvSpPr>
            <p:cNvPr id="9" name="TextBox 8"/>
            <p:cNvSpPr txBox="1"/>
            <p:nvPr/>
          </p:nvSpPr>
          <p:spPr>
            <a:xfrm>
              <a:off x="914400" y="2590800"/>
              <a:ext cx="3733800" cy="92333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Create a “Keys” object that generates all the round keys used by DES in the order needed to encrypt or decrypt</a:t>
              </a:r>
              <a:endParaRPr lang="en-US" dirty="0"/>
            </a:p>
          </p:txBody>
        </p:sp>
        <p:cxnSp>
          <p:nvCxnSpPr>
            <p:cNvPr id="11" name="Straight Arrow Connector 10"/>
            <p:cNvCxnSpPr>
              <a:stCxn id="9" idx="3"/>
            </p:cNvCxnSpPr>
            <p:nvPr/>
          </p:nvCxnSpPr>
          <p:spPr>
            <a:xfrm>
              <a:off x="4648200" y="3052465"/>
              <a:ext cx="1371600" cy="83373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914400" y="4876800"/>
            <a:ext cx="4267200" cy="646331"/>
            <a:chOff x="914400" y="4876800"/>
            <a:chExt cx="4267200" cy="646331"/>
          </a:xfrm>
        </p:grpSpPr>
        <p:sp>
          <p:nvSpPr>
            <p:cNvPr id="13" name="TextBox 12"/>
            <p:cNvSpPr txBox="1"/>
            <p:nvPr/>
          </p:nvSpPr>
          <p:spPr>
            <a:xfrm>
              <a:off x="914400" y="4876800"/>
              <a:ext cx="3733800" cy="64633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This is the hard part! Let’s delve into the design decisions that have to be made first.</a:t>
              </a:r>
              <a:endParaRPr lang="en-US" dirty="0"/>
            </a:p>
          </p:txBody>
        </p:sp>
        <p:cxnSp>
          <p:nvCxnSpPr>
            <p:cNvPr id="15" name="Straight Arrow Connector 14"/>
            <p:cNvCxnSpPr>
              <a:stCxn id="13" idx="3"/>
            </p:cNvCxnSpPr>
            <p:nvPr/>
          </p:nvCxnSpPr>
          <p:spPr>
            <a:xfrm flipV="1">
              <a:off x="4648200" y="5181600"/>
              <a:ext cx="533400" cy="183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r>
              <a:rPr lang="en-US" baseline="0" dirty="0" smtClean="0"/>
              <a:t>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Representing</a:t>
            </a:r>
            <a:r>
              <a:rPr lang="en-US" baseline="0" dirty="0" smtClean="0"/>
              <a:t> Data consistently</a:t>
            </a:r>
          </a:p>
          <a:p>
            <a:pPr lvl="1"/>
            <a:r>
              <a:rPr lang="en-US" baseline="0" dirty="0" err="1" smtClean="0"/>
              <a:t>BitSets</a:t>
            </a:r>
            <a:r>
              <a:rPr lang="en-US" baseline="0" dirty="0" smtClean="0"/>
              <a:t> (Java)</a:t>
            </a:r>
          </a:p>
          <a:p>
            <a:pPr lvl="1"/>
            <a:r>
              <a:rPr lang="en-US" baseline="0" dirty="0" err="1" smtClean="0"/>
              <a:t>BitArray</a:t>
            </a:r>
            <a:r>
              <a:rPr lang="en-US" baseline="0" dirty="0" smtClean="0"/>
              <a:t> (C#)</a:t>
            </a:r>
          </a:p>
          <a:p>
            <a:pPr lvl="1"/>
            <a:r>
              <a:rPr lang="en-US" baseline="0" dirty="0" smtClean="0"/>
              <a:t>UInt64 (C#)</a:t>
            </a:r>
          </a:p>
          <a:p>
            <a:pPr lvl="1"/>
            <a:r>
              <a:rPr lang="en-US" baseline="0" dirty="0" smtClean="0"/>
              <a:t>Long (Java)</a:t>
            </a:r>
          </a:p>
          <a:p>
            <a:pPr lvl="0"/>
            <a:r>
              <a:rPr lang="en-US" baseline="0" dirty="0" smtClean="0"/>
              <a:t>Operations</a:t>
            </a:r>
          </a:p>
          <a:p>
            <a:pPr lvl="1"/>
            <a:r>
              <a:rPr lang="en-US" baseline="0" dirty="0" smtClean="0"/>
              <a:t>Permutations </a:t>
            </a:r>
          </a:p>
          <a:p>
            <a:pPr lvl="1"/>
            <a:r>
              <a:rPr lang="en-US" baseline="0" dirty="0" smtClean="0"/>
              <a:t>Expansions/Contractions</a:t>
            </a:r>
          </a:p>
          <a:p>
            <a:pPr lvl="1"/>
            <a:r>
              <a:rPr lang="en-US" baseline="0" dirty="0" smtClean="0"/>
              <a:t>XOR</a:t>
            </a:r>
            <a:r>
              <a:rPr lang="en-US" dirty="0" smtClean="0"/>
              <a:t> operations</a:t>
            </a:r>
          </a:p>
          <a:p>
            <a:r>
              <a:rPr lang="en-US" baseline="0" dirty="0" smtClean="0"/>
              <a:t>Odd</a:t>
            </a:r>
            <a:r>
              <a:rPr lang="en-US" dirty="0" smtClean="0"/>
              <a:t> side consideration:</a:t>
            </a:r>
          </a:p>
          <a:p>
            <a:pPr lvl="1"/>
            <a:r>
              <a:rPr lang="en-US" dirty="0" smtClean="0"/>
              <a:t>we work with 4/6/28/32/48/56/64 bit values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BitSets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BitArrays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Easy to perform permutations – bit level access</a:t>
            </a:r>
          </a:p>
          <a:p>
            <a:pPr lvl="1"/>
            <a:r>
              <a:rPr lang="en-US" dirty="0" smtClean="0"/>
              <a:t>Can easily</a:t>
            </a:r>
            <a:r>
              <a:rPr lang="en-US" baseline="0" dirty="0" smtClean="0"/>
              <a:t> expand or contract length…</a:t>
            </a:r>
          </a:p>
          <a:p>
            <a:pPr lvl="1"/>
            <a:r>
              <a:rPr lang="en-US" baseline="0" dirty="0" smtClean="0"/>
              <a:t>… can express arbitrary size</a:t>
            </a:r>
          </a:p>
          <a:p>
            <a:pPr lvl="1"/>
            <a:r>
              <a:rPr lang="en-US" dirty="0" smtClean="0"/>
              <a:t>Has XOR operation</a:t>
            </a:r>
            <a:endParaRPr lang="en-US" baseline="0" dirty="0" smtClean="0"/>
          </a:p>
          <a:p>
            <a:pPr lvl="1"/>
            <a:r>
              <a:rPr lang="en-US" baseline="0" dirty="0" smtClean="0"/>
              <a:t>Bit position easy to understand</a:t>
            </a:r>
          </a:p>
          <a:p>
            <a:pPr lvl="0"/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Data is not in this format natively…</a:t>
            </a:r>
          </a:p>
          <a:p>
            <a:pPr lvl="1"/>
            <a:r>
              <a:rPr lang="en-US" dirty="0" smtClean="0"/>
              <a:t>Must convert</a:t>
            </a:r>
            <a:r>
              <a:rPr lang="en-US" baseline="0" dirty="0" smtClean="0"/>
              <a:t> between bytes and </a:t>
            </a:r>
            <a:r>
              <a:rPr lang="en-US" baseline="0" dirty="0" err="1" smtClean="0"/>
              <a:t>BitSets</a:t>
            </a:r>
            <a:r>
              <a:rPr lang="en-US" baseline="0" dirty="0" smtClean="0"/>
              <a:t>/</a:t>
            </a:r>
            <a:r>
              <a:rPr lang="en-US" baseline="0" dirty="0" err="1" smtClean="0"/>
              <a:t>BitArrays</a:t>
            </a:r>
            <a:endParaRPr lang="en-US" baseline="0" dirty="0" smtClean="0"/>
          </a:p>
          <a:p>
            <a:pPr lvl="1"/>
            <a:r>
              <a:rPr lang="en-US" baseline="0" dirty="0" smtClean="0"/>
              <a:t>SLOW!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and UInt64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Bytes</a:t>
            </a:r>
            <a:r>
              <a:rPr lang="en-US" baseline="0" dirty="0" smtClean="0"/>
              <a:t> convert easily to long or unsigned int64</a:t>
            </a:r>
          </a:p>
          <a:p>
            <a:pPr lvl="1"/>
            <a:r>
              <a:rPr lang="en-US" baseline="0" dirty="0" smtClean="0"/>
              <a:t>Easy shift and XOR operations</a:t>
            </a:r>
          </a:p>
          <a:p>
            <a:pPr lvl="1"/>
            <a:r>
              <a:rPr lang="en-US" baseline="0" dirty="0" smtClean="0"/>
              <a:t>Unnecessary to convert data to</a:t>
            </a:r>
            <a:r>
              <a:rPr lang="en-US" dirty="0" smtClean="0"/>
              <a:t> a new object type</a:t>
            </a:r>
          </a:p>
          <a:p>
            <a:pPr lvl="1"/>
            <a:r>
              <a:rPr lang="en-US" baseline="0" dirty="0" smtClean="0"/>
              <a:t>THIS</a:t>
            </a:r>
            <a:r>
              <a:rPr lang="en-US" dirty="0" smtClean="0"/>
              <a:t> IS THE WAY IT SHOULD BE DONE…</a:t>
            </a:r>
          </a:p>
          <a:p>
            <a:r>
              <a:rPr lang="en-US" baseline="0" dirty="0" smtClean="0"/>
              <a:t>Disadvantages</a:t>
            </a:r>
          </a:p>
          <a:p>
            <a:pPr lvl="1"/>
            <a:r>
              <a:rPr lang="en-US" dirty="0" smtClean="0"/>
              <a:t>Odd size information location (e.g. where does my 56 bits start?)</a:t>
            </a:r>
          </a:p>
          <a:p>
            <a:pPr lvl="1"/>
            <a:r>
              <a:rPr lang="en-US" baseline="0" dirty="0" smtClean="0"/>
              <a:t>Permutations</a:t>
            </a:r>
            <a:r>
              <a:rPr lang="en-US" dirty="0" smtClean="0"/>
              <a:t> are no longer intuitive</a:t>
            </a:r>
            <a:r>
              <a:rPr lang="en-US" baseline="0" dirty="0" smtClean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format?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better or worse, I chose </a:t>
            </a:r>
            <a:r>
              <a:rPr lang="en-US" dirty="0" smtClean="0"/>
              <a:t>long in Java to </a:t>
            </a:r>
            <a:r>
              <a:rPr lang="en-US" dirty="0" smtClean="0"/>
              <a:t>avoid </a:t>
            </a:r>
            <a:r>
              <a:rPr lang="en-US" dirty="0" smtClean="0"/>
              <a:t>and </a:t>
            </a:r>
            <a:r>
              <a:rPr lang="en-US" dirty="0" err="1" smtClean="0"/>
              <a:t>delt</a:t>
            </a:r>
            <a:r>
              <a:rPr lang="en-US" dirty="0" smtClean="0"/>
              <a:t> with the permutation </a:t>
            </a:r>
            <a:r>
              <a:rPr lang="en-US" dirty="0" smtClean="0"/>
              <a:t>issues – in retrospect that was </a:t>
            </a:r>
            <a:r>
              <a:rPr lang="en-US" dirty="0" smtClean="0"/>
              <a:t>a </a:t>
            </a:r>
            <a:r>
              <a:rPr lang="en-US" dirty="0" smtClean="0"/>
              <a:t>good choice because it made my work </a:t>
            </a:r>
            <a:r>
              <a:rPr lang="en-US" dirty="0" smtClean="0"/>
              <a:t>easier because I didn’t have to  process data </a:t>
            </a:r>
            <a:r>
              <a:rPr lang="en-US" dirty="0" smtClean="0"/>
              <a:t>in two very different formats.</a:t>
            </a:r>
          </a:p>
          <a:p>
            <a:pPr>
              <a:buNone/>
            </a:pPr>
            <a:r>
              <a:rPr lang="en-US" dirty="0" smtClean="0"/>
              <a:t>My Advice:</a:t>
            </a:r>
          </a:p>
          <a:p>
            <a:r>
              <a:rPr lang="en-US" dirty="0" smtClean="0"/>
              <a:t>Chose long/UInt64 and </a:t>
            </a:r>
            <a:br>
              <a:rPr lang="en-US" dirty="0" smtClean="0"/>
            </a:br>
            <a:r>
              <a:rPr lang="en-US" dirty="0" smtClean="0"/>
              <a:t>deal with the selection </a:t>
            </a:r>
            <a:br>
              <a:rPr lang="en-US" dirty="0" smtClean="0"/>
            </a:br>
            <a:r>
              <a:rPr lang="en-US" dirty="0" smtClean="0"/>
              <a:t>problem instead.</a:t>
            </a:r>
          </a:p>
        </p:txBody>
      </p:sp>
      <p:pic>
        <p:nvPicPr>
          <p:cNvPr id="2051" name="Picture 3" descr="C:\Users\scot.COMPUTING\AppData\Local\Microsoft\Windows\Temporary Internet Files\Content.IE5\KHKNPVZW\MCj043527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3429000"/>
            <a:ext cx="3734486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533400"/>
            <a:ext cx="4907280" cy="591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Permutations</a:t>
            </a:r>
          </a:p>
          <a:p>
            <a:r>
              <a:rPr lang="en-US" dirty="0" smtClean="0"/>
              <a:t>Left Circular Shifts</a:t>
            </a:r>
          </a:p>
          <a:p>
            <a:r>
              <a:rPr lang="en-US" dirty="0" smtClean="0"/>
              <a:t>Swaps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3048000" y="1371600"/>
            <a:ext cx="4419600" cy="4038600"/>
            <a:chOff x="3048000" y="1371600"/>
            <a:chExt cx="4419600" cy="4038600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3048000" y="1447800"/>
              <a:ext cx="1066800" cy="2286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3048000" y="1676400"/>
              <a:ext cx="2971800" cy="4572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3124200" y="1371600"/>
              <a:ext cx="4343400" cy="3048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16200000" flipH="1">
              <a:off x="1790700" y="3009900"/>
              <a:ext cx="3733800" cy="10668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Arrow Connector 17"/>
          <p:cNvCxnSpPr/>
          <p:nvPr/>
        </p:nvCxnSpPr>
        <p:spPr>
          <a:xfrm>
            <a:off x="3657600" y="2133600"/>
            <a:ext cx="3962400" cy="1524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H="1">
            <a:off x="1905000" y="2743200"/>
            <a:ext cx="2286000" cy="19812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(Single Round)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XOR </a:t>
            </a:r>
          </a:p>
          <a:p>
            <a:r>
              <a:rPr lang="en-US" dirty="0" smtClean="0"/>
              <a:t>S-Box operations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r="38488" b="13043"/>
          <a:stretch>
            <a:fillRect/>
          </a:stretch>
        </p:blipFill>
        <p:spPr bwMode="auto">
          <a:xfrm>
            <a:off x="4267200" y="1447800"/>
            <a:ext cx="441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6629400" y="3048000"/>
            <a:ext cx="685800" cy="6096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19800" y="3886200"/>
            <a:ext cx="1905000" cy="6096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2288</TotalTime>
  <Words>548</Words>
  <Application>Microsoft Office PowerPoint</Application>
  <PresentationFormat>On-screen Show (4:3)</PresentationFormat>
  <Paragraphs>93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Programming DES</vt:lpstr>
      <vt:lpstr>Outline</vt:lpstr>
      <vt:lpstr>Top Level Design</vt:lpstr>
      <vt:lpstr>Design Decisions</vt:lpstr>
      <vt:lpstr>BitSets and BitArrays</vt:lpstr>
      <vt:lpstr>Long and UInt64 </vt:lpstr>
      <vt:lpstr>What format?</vt:lpstr>
      <vt:lpstr>Operations</vt:lpstr>
      <vt:lpstr>Operations (Single Round)</vt:lpstr>
      <vt:lpstr>Operations to Write</vt:lpstr>
      <vt:lpstr>Permutations</vt:lpstr>
      <vt:lpstr>Permutation Logic</vt:lpstr>
      <vt:lpstr>The rest of the Ops</vt:lpstr>
      <vt:lpstr>Putting it all together…</vt:lpstr>
    </vt:vector>
  </TitlesOfParts>
  <Company>Southern Adventist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DES</dc:title>
  <dc:creator>scot</dc:creator>
  <cp:lastModifiedBy>scot</cp:lastModifiedBy>
  <cp:revision>21</cp:revision>
  <dcterms:created xsi:type="dcterms:W3CDTF">2008-02-10T00:48:46Z</dcterms:created>
  <dcterms:modified xsi:type="dcterms:W3CDTF">2009-01-27T23:30:49Z</dcterms:modified>
</cp:coreProperties>
</file>